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600" r:id="rId3"/>
    <p:sldId id="1112" r:id="rId5"/>
    <p:sldId id="1055" r:id="rId6"/>
    <p:sldId id="1110" r:id="rId7"/>
    <p:sldId id="1109" r:id="rId8"/>
    <p:sldId id="306" r:id="rId9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14"/>
    </p:embeddedFont>
    <p:embeddedFont>
      <p:font typeface="Calibri" panose="020F0502020204030204" charset="0"/>
      <p:regular r:id="rId15"/>
      <p:bold r:id="rId16"/>
      <p:italic r:id="rId17"/>
      <p:boldItalic r:id="rId18"/>
    </p:embeddedFont>
  </p:embeddedFontLst>
  <p:custDataLst>
    <p:tags r:id="rId19"/>
  </p:custDataLst>
  <p:defaultTextStyle>
    <a:defPPr>
      <a:defRPr lang="zh-CN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83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43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903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927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87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47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8705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9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yo" initials="y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1"/>
    <a:srgbClr val="005DA2"/>
    <a:srgbClr val="1313CD"/>
    <a:srgbClr val="080A58"/>
    <a:srgbClr val="FFC400"/>
    <a:srgbClr val="FFD347"/>
    <a:srgbClr val="FFC91D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00"/>
  </p:normalViewPr>
  <p:slideViewPr>
    <p:cSldViewPr showGuides="1">
      <p:cViewPr>
        <p:scale>
          <a:sx n="130" d="100"/>
          <a:sy n="130" d="100"/>
        </p:scale>
        <p:origin x="144" y="376"/>
      </p:cViewPr>
      <p:guideLst>
        <p:guide orient="horz" pos="1609"/>
        <p:guide pos="28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44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3.xml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commentAuthors" Target="commentAuthors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8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4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90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927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87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47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870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832"/>
            <a:ext cx="3008313" cy="871731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0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33"/>
            <a:ext cx="5111750" cy="4390807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564"/>
            <a:ext cx="3008313" cy="3519076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425"/>
            </a:lvl1pPr>
            <a:lvl2pPr marL="457200" indent="0">
              <a:buNone/>
              <a:defRPr sz="1200"/>
            </a:lvl2pPr>
            <a:lvl3pPr marL="915035" indent="0">
              <a:buNone/>
              <a:defRPr sz="975"/>
            </a:lvl3pPr>
            <a:lvl4pPr marL="1372235" indent="0">
              <a:buNone/>
              <a:defRPr sz="900"/>
            </a:lvl4pPr>
            <a:lvl5pPr marL="1829435" indent="0">
              <a:buNone/>
              <a:defRPr sz="900"/>
            </a:lvl5pPr>
            <a:lvl6pPr marL="2286635" indent="0">
              <a:buNone/>
              <a:defRPr sz="900"/>
            </a:lvl6pPr>
            <a:lvl7pPr marL="2743835" indent="0">
              <a:buNone/>
              <a:defRPr sz="900"/>
            </a:lvl7pPr>
            <a:lvl8pPr marL="3201035" indent="0">
              <a:buNone/>
              <a:defRPr sz="900"/>
            </a:lvl8pPr>
            <a:lvl9pPr marL="365887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8318"/>
            <a:ext cx="2895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247"/>
            <a:ext cx="5486400" cy="425148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0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682"/>
            <a:ext cx="5486400" cy="3086783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3225"/>
            </a:lvl1pPr>
            <a:lvl2pPr marL="457200" indent="0">
              <a:buNone/>
              <a:defRPr sz="2775"/>
            </a:lvl2pPr>
            <a:lvl3pPr marL="915035" indent="0">
              <a:buNone/>
              <a:defRPr sz="2400"/>
            </a:lvl3pPr>
            <a:lvl4pPr marL="1372235" indent="0">
              <a:buNone/>
              <a:defRPr sz="2025"/>
            </a:lvl4pPr>
            <a:lvl5pPr marL="1829435" indent="0">
              <a:buNone/>
              <a:defRPr sz="2025"/>
            </a:lvl5pPr>
            <a:lvl6pPr marL="2286635" indent="0">
              <a:buNone/>
              <a:defRPr sz="2025"/>
            </a:lvl6pPr>
            <a:lvl7pPr marL="2743835" indent="0">
              <a:buNone/>
              <a:defRPr sz="2025"/>
            </a:lvl7pPr>
            <a:lvl8pPr marL="3201035" indent="0">
              <a:buNone/>
              <a:defRPr sz="2025"/>
            </a:lvl8pPr>
            <a:lvl9pPr marL="3658870" indent="0">
              <a:buNone/>
              <a:defRPr sz="20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394"/>
            <a:ext cx="5486400" cy="603781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425"/>
            </a:lvl1pPr>
            <a:lvl2pPr marL="457200" indent="0">
              <a:buNone/>
              <a:defRPr sz="1200"/>
            </a:lvl2pPr>
            <a:lvl3pPr marL="915035" indent="0">
              <a:buNone/>
              <a:defRPr sz="975"/>
            </a:lvl3pPr>
            <a:lvl4pPr marL="1372235" indent="0">
              <a:buNone/>
              <a:defRPr sz="900"/>
            </a:lvl4pPr>
            <a:lvl5pPr marL="1829435" indent="0">
              <a:buNone/>
              <a:defRPr sz="900"/>
            </a:lvl5pPr>
            <a:lvl6pPr marL="2286635" indent="0">
              <a:buNone/>
              <a:defRPr sz="900"/>
            </a:lvl6pPr>
            <a:lvl7pPr marL="2743835" indent="0">
              <a:buNone/>
              <a:defRPr sz="900"/>
            </a:lvl7pPr>
            <a:lvl8pPr marL="3201035" indent="0">
              <a:buNone/>
              <a:defRPr sz="900"/>
            </a:lvl8pPr>
            <a:lvl9pPr marL="365887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8318"/>
            <a:ext cx="2895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24"/>
            <a:ext cx="8229600" cy="857440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417"/>
            <a:ext cx="8229600" cy="3395223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318"/>
            <a:ext cx="2895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15"/>
            <a:ext cx="2057400" cy="3291617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15"/>
            <a:ext cx="6019800" cy="3291617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318"/>
            <a:ext cx="2895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桌面文件\ppt底图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0" y="2383"/>
            <a:ext cx="9228378" cy="5142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-14521" y="0"/>
            <a:ext cx="9228619" cy="51446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0000">
                <a:schemeClr val="bg1">
                  <a:alpha val="0"/>
                </a:schemeClr>
              </a:gs>
              <a:gs pos="98000">
                <a:schemeClr val="tx1">
                  <a:alpha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1" tIns="34269" rIns="68541" bIns="34269" anchor="ctr"/>
          <a:lstStyle/>
          <a:p>
            <a:pPr algn="ctr" eaLnBrk="0" hangingPunct="0">
              <a:defRPr/>
            </a:pPr>
            <a:endParaRPr lang="zh-CN" altLang="en-US" sz="1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905"/>
            <a:ext cx="7886700" cy="994392"/>
          </a:xfrm>
          <a:prstGeom prst="rect">
            <a:avLst/>
          </a:prstGeom>
        </p:spPr>
        <p:txBody>
          <a:bodyPr lIns="91472" tIns="45736" rIns="91472" bIns="45736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522"/>
            <a:ext cx="7886700" cy="3264226"/>
          </a:xfrm>
          <a:prstGeom prst="rect">
            <a:avLst/>
          </a:prstGeom>
        </p:spPr>
        <p:txBody>
          <a:bodyPr lIns="91472" tIns="45736" rIns="91472" bIns="45736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318"/>
            <a:ext cx="2057400" cy="273905"/>
          </a:xfrm>
          <a:prstGeom prst="rect">
            <a:avLst/>
          </a:prstGeom>
        </p:spPr>
        <p:txBody>
          <a:bodyPr lIns="91472" tIns="45736" rIns="91472" bIns="45736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318"/>
            <a:ext cx="3086100" cy="273905"/>
          </a:xfrm>
          <a:prstGeom prst="rect">
            <a:avLst/>
          </a:prstGeom>
        </p:spPr>
        <p:txBody>
          <a:bodyPr lIns="91472" tIns="45736" rIns="91472" bIns="45736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318"/>
            <a:ext cx="2057400" cy="273905"/>
          </a:xfrm>
          <a:prstGeom prst="rect">
            <a:avLst/>
          </a:prstGeom>
        </p:spPr>
        <p:txBody>
          <a:bodyPr lIns="91472" tIns="45736" rIns="91472" bIns="45736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1171393" y="520112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C:/Users/lgl/AppData/Local/Temp/kaimatting/20201223220905/output_aiMatting_20201223220909.pngoutput_aiMatting_2020122322090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8925" y="141605"/>
            <a:ext cx="755650" cy="756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005D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39071" cy="51446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39071" cy="51446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24"/>
            <a:ext cx="8229600" cy="857440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12"/>
            <a:ext cx="4038600" cy="2546120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12"/>
            <a:ext cx="4038600" cy="2546120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8318"/>
            <a:ext cx="2895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24"/>
            <a:ext cx="8229600" cy="857440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590"/>
            <a:ext cx="4040188" cy="479928"/>
          </a:xfrm>
          <a:prstGeom prst="rect">
            <a:avLst/>
          </a:prstGeom>
        </p:spPr>
        <p:txBody>
          <a:bodyPr lIns="121963" tIns="60981" rIns="121963" bIns="6098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25" b="1"/>
            </a:lvl2pPr>
            <a:lvl3pPr marL="915035" indent="0">
              <a:buNone/>
              <a:defRPr sz="1800" b="1"/>
            </a:lvl3pPr>
            <a:lvl4pPr marL="1372235" indent="0">
              <a:buNone/>
              <a:defRPr sz="1575" b="1"/>
            </a:lvl4pPr>
            <a:lvl5pPr marL="1829435" indent="0">
              <a:buNone/>
              <a:defRPr sz="1575" b="1"/>
            </a:lvl5pPr>
            <a:lvl6pPr marL="2286635" indent="0">
              <a:buNone/>
              <a:defRPr sz="1575" b="1"/>
            </a:lvl6pPr>
            <a:lvl7pPr marL="2743835" indent="0">
              <a:buNone/>
              <a:defRPr sz="1575" b="1"/>
            </a:lvl7pPr>
            <a:lvl8pPr marL="3201035" indent="0">
              <a:buNone/>
              <a:defRPr sz="1575" b="1"/>
            </a:lvl8pPr>
            <a:lvl9pPr marL="3658870" indent="0">
              <a:buNone/>
              <a:defRPr sz="157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517"/>
            <a:ext cx="4040188" cy="2964122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590"/>
            <a:ext cx="4041775" cy="479928"/>
          </a:xfrm>
          <a:prstGeom prst="rect">
            <a:avLst/>
          </a:prstGeom>
        </p:spPr>
        <p:txBody>
          <a:bodyPr lIns="121963" tIns="60981" rIns="121963" bIns="6098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25" b="1"/>
            </a:lvl2pPr>
            <a:lvl3pPr marL="915035" indent="0">
              <a:buNone/>
              <a:defRPr sz="1800" b="1"/>
            </a:lvl3pPr>
            <a:lvl4pPr marL="1372235" indent="0">
              <a:buNone/>
              <a:defRPr sz="1575" b="1"/>
            </a:lvl4pPr>
            <a:lvl5pPr marL="1829435" indent="0">
              <a:buNone/>
              <a:defRPr sz="1575" b="1"/>
            </a:lvl5pPr>
            <a:lvl6pPr marL="2286635" indent="0">
              <a:buNone/>
              <a:defRPr sz="1575" b="1"/>
            </a:lvl6pPr>
            <a:lvl7pPr marL="2743835" indent="0">
              <a:buNone/>
              <a:defRPr sz="1575" b="1"/>
            </a:lvl7pPr>
            <a:lvl8pPr marL="3201035" indent="0">
              <a:buNone/>
              <a:defRPr sz="1575" b="1"/>
            </a:lvl8pPr>
            <a:lvl9pPr marL="3658870" indent="0">
              <a:buNone/>
              <a:defRPr sz="157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517"/>
            <a:ext cx="4041775" cy="2964122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8318"/>
            <a:ext cx="2895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24"/>
            <a:ext cx="8229600" cy="857440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8318"/>
            <a:ext cx="2895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DF659192-60C8-49F5-94DF-1E29C3FCC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8318"/>
            <a:ext cx="2895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8318"/>
            <a:ext cx="2133600" cy="273905"/>
          </a:xfrm>
          <a:prstGeom prst="rect">
            <a:avLst/>
          </a:prstGeom>
        </p:spPr>
        <p:txBody>
          <a:bodyPr lIns="121963" tIns="60981" rIns="121963" bIns="60981"/>
          <a:lstStyle/>
          <a:p>
            <a:fld id="{EB730883-2733-4EB0-9793-894FF9D501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15000"/>
        </a:spcBef>
        <a:buFont typeface="Arial" panose="020B0604020202020204" pitchFamily="34" charset="0"/>
        <a:buChar char="•"/>
        <a:defRPr sz="3225" kern="1200">
          <a:solidFill>
            <a:schemeClr val="tx1"/>
          </a:solidFill>
          <a:latin typeface="+mn-lt"/>
          <a:ea typeface="+mn-ea"/>
          <a:cs typeface="+mn-cs"/>
        </a:defRPr>
      </a:lvl1pPr>
      <a:lvl2pPr marL="743585" indent="-285750" algn="l" defTabSz="9144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2pPr>
      <a:lvl3pPr marL="1143635" indent="-228600" algn="l" defTabSz="9144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835" indent="-228600" algn="l" defTabSz="9144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8035" indent="-228600" algn="l" defTabSz="914400" rtl="0" eaLnBrk="1" latinLnBrk="0" hangingPunct="1">
        <a:spcBef>
          <a:spcPct val="15000"/>
        </a:spcBef>
        <a:buFont typeface="Arial" panose="020B0604020202020204" pitchFamily="34" charset="0"/>
        <a:buChar char="»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30270" indent="-228600" algn="l" defTabSz="9144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7470" indent="-228600" algn="l" defTabSz="9144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5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2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4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6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87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/Users/lgl/AppData/Local/Temp/kaimatting/20201223220905/output_aiMatting_20201223220909.pngoutput_aiMatting_2020122322090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11560" y="339501"/>
            <a:ext cx="1080120" cy="1081891"/>
          </a:xfrm>
          <a:prstGeom prst="rect">
            <a:avLst/>
          </a:prstGeom>
        </p:spPr>
      </p:pic>
      <p:sp>
        <p:nvSpPr>
          <p:cNvPr id="11" name="文本框 2"/>
          <p:cNvSpPr txBox="1"/>
          <p:nvPr>
            <p:custDataLst>
              <p:tags r:id="rId3"/>
            </p:custDataLst>
          </p:nvPr>
        </p:nvSpPr>
        <p:spPr>
          <a:xfrm>
            <a:off x="900430" y="1491615"/>
            <a:ext cx="804989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新疆大学物理科学与技术学院</a:t>
            </a:r>
            <a:r>
              <a:rPr lang="en-US" altLang="zh-CN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十四五</a:t>
            </a:r>
            <a:r>
              <a:rPr lang="en-US" altLang="zh-CN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”</a:t>
            </a:r>
            <a:endParaRPr lang="zh-CN" altLang="en-US" sz="3600" b="1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期间</a:t>
            </a:r>
            <a:r>
              <a:rPr lang="zh-CN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成果</a:t>
            </a:r>
            <a:r>
              <a:rPr lang="zh-CN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2021-2025 </a:t>
            </a:r>
            <a:r>
              <a:rPr lang="zh-CN" altLang="en-US" sz="3600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</a:t>
            </a:r>
            <a:endParaRPr lang="zh-CN" altLang="en-US" sz="3600" b="1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接连接符 50"/>
          <p:cNvCxnSpPr/>
          <p:nvPr/>
        </p:nvCxnSpPr>
        <p:spPr>
          <a:xfrm>
            <a:off x="495300" y="524590"/>
            <a:ext cx="8143875" cy="0"/>
          </a:xfrm>
          <a:prstGeom prst="line">
            <a:avLst/>
          </a:prstGeom>
          <a:noFill/>
          <a:ln w="22225" cap="flat" cmpd="sng" algn="ctr">
            <a:solidFill>
              <a:srgbClr val="1C6299"/>
            </a:solidFill>
            <a:prstDash val="solid"/>
            <a:miter lim="800000"/>
          </a:ln>
          <a:effectLst/>
        </p:spPr>
      </p:cxn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3478" y="255524"/>
            <a:ext cx="278606" cy="49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588992" y="124001"/>
            <a:ext cx="4766212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（一） 师资队伍建设（</a:t>
            </a:r>
            <a:r>
              <a:rPr lang="en-US" altLang="zh-CN" sz="20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2021-2025</a:t>
            </a:r>
            <a:r>
              <a:rPr lang="zh-CN" altLang="en-US" sz="20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0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59655" y="1449705"/>
            <a:ext cx="457200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zh-CN" sz="16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领军人才</a:t>
            </a:r>
            <a:r>
              <a:rPr lang="en-US" altLang="zh-CN" sz="16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16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人</a:t>
            </a:r>
            <a:r>
              <a:rPr lang="zh-CN" altLang="en-US" sz="1600" b="1" dirty="0">
                <a:solidFill>
                  <a:srgbClr val="1313C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1600" b="1" dirty="0">
                <a:solidFill>
                  <a:srgbClr val="1313C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    </a:t>
            </a:r>
            <a:r>
              <a:rPr sz="16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基础研究人才</a:t>
            </a:r>
            <a:r>
              <a:rPr lang="en-US" altLang="zh-CN" sz="16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2人</a:t>
            </a:r>
            <a:r>
              <a:rPr sz="1600" b="1" dirty="0">
                <a:solidFill>
                  <a:srgbClr val="1313C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endParaRPr sz="1600" b="1" dirty="0">
              <a:solidFill>
                <a:srgbClr val="1313CD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sz="16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青年科技创新人才</a:t>
            </a:r>
            <a:r>
              <a:rPr lang="en-US" altLang="zh-CN" sz="16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2人</a:t>
            </a:r>
            <a:r>
              <a:rPr sz="1600" b="1" dirty="0">
                <a:solidFill>
                  <a:srgbClr val="1313C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sz="1600" b="1" dirty="0">
                <a:solidFill>
                  <a:srgbClr val="1313C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sz="16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托举人才</a:t>
            </a:r>
            <a:r>
              <a:rPr lang="en-US" altLang="zh-CN" sz="16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1人</a:t>
            </a:r>
            <a:r>
              <a:rPr sz="1600" b="1" dirty="0">
                <a:solidFill>
                  <a:srgbClr val="1313C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endParaRPr sz="1600" b="1" dirty="0">
              <a:solidFill>
                <a:srgbClr val="1313CD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sz="16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青年博士项目</a:t>
            </a:r>
            <a:r>
              <a:rPr lang="en-US" altLang="zh-CN" sz="16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13人</a:t>
            </a:r>
            <a:endParaRPr lang="zh-CN" altLang="en-US" sz="1600" b="1" dirty="0">
              <a:solidFill>
                <a:srgbClr val="1313CD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23215" y="915035"/>
            <a:ext cx="8470265" cy="4229100"/>
            <a:chOff x="509" y="1441"/>
            <a:chExt cx="13339" cy="6660"/>
          </a:xfrm>
        </p:grpSpPr>
        <p:sp>
          <p:nvSpPr>
            <p:cNvPr id="29" name="文本框 28"/>
            <p:cNvSpPr txBox="1"/>
            <p:nvPr/>
          </p:nvSpPr>
          <p:spPr>
            <a:xfrm>
              <a:off x="8633" y="7776"/>
              <a:ext cx="5215" cy="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r">
                <a:defRPr/>
              </a:pPr>
              <a:r>
                <a:rPr lang="en-US" altLang="zh-CN" sz="750" spc="3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School of Physics and Electronics, CSU</a:t>
              </a:r>
              <a:endParaRPr kumimoji="0" lang="zh-CN" altLang="en-US" sz="75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20" y="1441"/>
              <a:ext cx="12583" cy="570"/>
              <a:chOff x="509" y="1441"/>
              <a:chExt cx="12583" cy="570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509" y="1441"/>
                <a:ext cx="2914" cy="56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 marL="342900" indent="-342900">
                  <a:buSzPct val="250000"/>
                  <a:buBlip>
                    <a:blip r:embed="rId2"/>
                  </a:buBlip>
                </a:pPr>
                <a:r>
                  <a:rPr lang="en-US" altLang="zh-CN" sz="1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引进人才</a:t>
                </a:r>
                <a:endPara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6" name="直接连接符 5"/>
              <p:cNvCxnSpPr/>
              <p:nvPr/>
            </p:nvCxnSpPr>
            <p:spPr>
              <a:xfrm flipV="1">
                <a:off x="622" y="2002"/>
                <a:ext cx="4986" cy="6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" name="直接连接符 6"/>
              <p:cNvCxnSpPr/>
              <p:nvPr/>
            </p:nvCxnSpPr>
            <p:spPr>
              <a:xfrm>
                <a:off x="7879" y="2011"/>
                <a:ext cx="5213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9" name="文本框 8"/>
              <p:cNvSpPr txBox="1"/>
              <p:nvPr/>
            </p:nvSpPr>
            <p:spPr>
              <a:xfrm>
                <a:off x="7656" y="1441"/>
                <a:ext cx="5319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342900" indent="-342900">
                  <a:buSzPct val="250000"/>
                  <a:buBlip>
                    <a:blip r:embed="rId3"/>
                  </a:buBlip>
                </a:pPr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获批</a:t>
                </a:r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人才计划（</a:t>
                </a:r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自治区“2+5”）</a:t>
                </a:r>
                <a:endPara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09" y="2326"/>
              <a:ext cx="13154" cy="5450"/>
              <a:chOff x="509" y="2326"/>
              <a:chExt cx="13154" cy="5450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509" y="4715"/>
                <a:ext cx="13154" cy="306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215900" indent="-342900" algn="just">
                  <a:lnSpc>
                    <a:spcPct val="220000"/>
                  </a:lnSpc>
                  <a:spcBef>
                    <a:spcPts val="0"/>
                  </a:spcBef>
                  <a:buSzPct val="250000"/>
                  <a:buFont typeface="Wingdings" panose="05000000000000000000" charset="0"/>
                  <a:buBlip>
                    <a:blip r:embed="rId4"/>
                  </a:buBlip>
                </a:pPr>
                <a:r>
                  <a:rPr lang="en-US" sz="14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sz="1400" b="1" dirty="0">
                    <a:gradFill>
                      <a:gsLst>
                        <a:gs pos="0">
                          <a:srgbClr val="E30000"/>
                        </a:gs>
                        <a:gs pos="100000">
                          <a:srgbClr val="760303"/>
                        </a:gs>
                      </a:gsLst>
                      <a:lin scaled="0"/>
                    </a:gra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晋升</a:t>
                </a:r>
                <a:r>
                  <a:rPr sz="1400" b="1" dirty="0">
                    <a:gradFill>
                      <a:gsLst>
                        <a:gs pos="0">
                          <a:srgbClr val="E30000"/>
                        </a:gs>
                        <a:gs pos="100000">
                          <a:srgbClr val="760303"/>
                        </a:gs>
                      </a:gsLst>
                      <a:lin scaled="0"/>
                    </a:gra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教授10人、</a:t>
                </a:r>
                <a:r>
                  <a:rPr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副教授</a:t>
                </a:r>
                <a:r>
                  <a:rPr sz="14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23人。</a:t>
                </a:r>
                <a:endParaRPr sz="1400" b="1" dirty="0">
                  <a:gradFill>
                    <a:gsLst>
                      <a:gs pos="0">
                        <a:srgbClr val="E30000"/>
                      </a:gs>
                      <a:gs pos="100000">
                        <a:srgbClr val="760303"/>
                      </a:gs>
                    </a:gsLst>
                    <a:lin scaled="0"/>
                  </a:gra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215900" indent="-342900" algn="just">
                  <a:lnSpc>
                    <a:spcPct val="220000"/>
                  </a:lnSpc>
                  <a:spcBef>
                    <a:spcPts val="0"/>
                  </a:spcBef>
                  <a:buClr>
                    <a:srgbClr val="EEECE1"/>
                  </a:buClr>
                  <a:buSzPct val="250000"/>
                  <a:buFont typeface="Wingdings" panose="05000000000000000000" pitchFamily="2" charset="2"/>
                  <a:buBlip>
                    <a:blip r:embed="rId4"/>
                  </a:buBlip>
                </a:pPr>
                <a:r>
                  <a:rPr lang="en-US" sz="1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  </a:t>
                </a:r>
                <a:r>
                  <a:rPr sz="1400" b="1" dirty="0">
                    <a:gradFill>
                      <a:gsLst>
                        <a:gs pos="0">
                          <a:srgbClr val="E30000"/>
                        </a:gs>
                        <a:gs pos="100000">
                          <a:srgbClr val="760303"/>
                        </a:gs>
                      </a:gsLst>
                      <a:lin scaled="0"/>
                    </a:gra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阿布来提·阿布力孜副教授</a:t>
                </a:r>
                <a:r>
                  <a:rPr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入选</a:t>
                </a:r>
                <a:r>
                  <a:rPr sz="1400" b="1" dirty="0">
                    <a:gradFill>
                      <a:gsLst>
                        <a:gs pos="0">
                          <a:srgbClr val="E30000"/>
                        </a:gs>
                        <a:gs pos="100000">
                          <a:srgbClr val="760303"/>
                        </a:gs>
                      </a:gsLst>
                      <a:lin scaled="0"/>
                    </a:gra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“全球前2％顶尖科学家榜单</a:t>
                </a:r>
                <a:r>
                  <a:rPr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2024</a:t>
                </a:r>
                <a:r>
                  <a:rPr lang="zh-CN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，</a:t>
                </a:r>
                <a:r>
                  <a:rPr lang="en-US" altLang="zh-CN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2025</a:t>
                </a:r>
                <a:r>
                  <a:rPr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”。</a:t>
                </a:r>
                <a:endParaRPr sz="1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indent="0" algn="just">
                  <a:lnSpc>
                    <a:spcPct val="220000"/>
                  </a:lnSpc>
                  <a:spcBef>
                    <a:spcPts val="0"/>
                  </a:spcBef>
                  <a:buSzPct val="250000"/>
                  <a:buBlip>
                    <a:blip r:embed="rId4"/>
                  </a:buBlip>
                </a:pPr>
                <a:r>
                  <a:rPr lang="en-US" sz="1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    </a:t>
                </a:r>
                <a:r>
                  <a:rPr sz="1400" b="1" dirty="0">
                    <a:gradFill>
                      <a:gsLst>
                        <a:gs pos="0">
                          <a:srgbClr val="E30000"/>
                        </a:gs>
                        <a:gs pos="100000">
                          <a:srgbClr val="760303"/>
                        </a:gs>
                      </a:gsLst>
                      <a:lin scaled="0"/>
                    </a:gra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朱春花</a:t>
                </a:r>
                <a:r>
                  <a:rPr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教授荣获自治区</a:t>
                </a:r>
                <a:r>
                  <a:rPr sz="1400" b="1" dirty="0">
                    <a:gradFill>
                      <a:gsLst>
                        <a:gs pos="0">
                          <a:srgbClr val="E30000"/>
                        </a:gs>
                        <a:gs pos="100000">
                          <a:srgbClr val="760303"/>
                        </a:gs>
                      </a:gsLst>
                      <a:lin scaled="0"/>
                    </a:gra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“天山英才”培养计划教育教学名师</a:t>
                </a:r>
                <a:r>
                  <a:rPr lang="zh-CN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（</a:t>
                </a:r>
                <a:r>
                  <a:rPr lang="en-US" altLang="zh-CN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2023</a:t>
                </a:r>
                <a:r>
                  <a:rPr lang="zh-CN" alt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年度</a:t>
                </a:r>
                <a:r>
                  <a:rPr lang="zh-CN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）</a:t>
                </a:r>
                <a:r>
                  <a:rPr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。</a:t>
                </a:r>
                <a:endParaRPr sz="1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indent="0" algn="just">
                  <a:lnSpc>
                    <a:spcPct val="220000"/>
                  </a:lnSpc>
                  <a:spcBef>
                    <a:spcPts val="0"/>
                  </a:spcBef>
                  <a:buSzPct val="250000"/>
                  <a:buBlip>
                    <a:blip r:embed="rId4"/>
                  </a:buBlip>
                </a:pPr>
                <a:r>
                  <a:rPr lang="en-US" sz="1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    </a:t>
                </a:r>
                <a:r>
                  <a:rPr sz="1400" b="1" dirty="0">
                    <a:gradFill>
                      <a:gsLst>
                        <a:gs pos="0">
                          <a:srgbClr val="E30000"/>
                        </a:gs>
                        <a:gs pos="100000">
                          <a:srgbClr val="760303"/>
                        </a:gs>
                      </a:gsLst>
                      <a:lin scaled="0"/>
                    </a:gra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陈恒雷</a:t>
                </a:r>
                <a:r>
                  <a:rPr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教授获得</a:t>
                </a:r>
                <a:r>
                  <a:rPr sz="1400" b="1" dirty="0">
                    <a:gradFill>
                      <a:gsLst>
                        <a:gs pos="0">
                          <a:srgbClr val="E30000"/>
                        </a:gs>
                        <a:gs pos="100000">
                          <a:srgbClr val="760303"/>
                        </a:gs>
                      </a:gsLst>
                      <a:lin scaled="0"/>
                    </a:gra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全国宝钢优秀教师奖</a:t>
                </a:r>
                <a:r>
                  <a:rPr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（2024年度）。</a:t>
                </a:r>
                <a:endParaRPr sz="1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endParaRPr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780" y="2326"/>
                <a:ext cx="5686" cy="1452"/>
                <a:chOff x="780" y="2326"/>
                <a:chExt cx="5686" cy="1452"/>
              </a:xfrm>
            </p:grpSpPr>
            <p:pic>
              <p:nvPicPr>
                <p:cNvPr id="3" name="图片 2" descr="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478" y="2392"/>
                  <a:ext cx="531" cy="525"/>
                </a:xfrm>
                <a:prstGeom prst="rect">
                  <a:avLst/>
                </a:prstGeom>
              </p:spPr>
            </p:pic>
            <p:pic>
              <p:nvPicPr>
                <p:cNvPr id="2" name="图片 1" descr="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50" y="2349"/>
                  <a:ext cx="517" cy="568"/>
                </a:xfrm>
                <a:prstGeom prst="rect">
                  <a:avLst/>
                </a:prstGeom>
              </p:spPr>
            </p:pic>
            <p:sp>
              <p:nvSpPr>
                <p:cNvPr id="12" name="文本框 11"/>
                <p:cNvSpPr txBox="1"/>
                <p:nvPr/>
              </p:nvSpPr>
              <p:spPr>
                <a:xfrm>
                  <a:off x="780" y="2326"/>
                  <a:ext cx="5686" cy="14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buSzPct val="200000"/>
                    <a:buBlip>
                      <a:blip r:embed="rId5"/>
                    </a:buBlip>
                  </a:pPr>
                  <a:r>
                    <a:rPr lang="zh-CN" altLang="en-US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博士</a:t>
                  </a:r>
                  <a:r>
                    <a:rPr lang="en-US" altLang="zh-CN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         </a:t>
                  </a:r>
                  <a:r>
                    <a:rPr lang="zh-CN" altLang="en-US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副教授</a:t>
                  </a:r>
                  <a:r>
                    <a:rPr lang="en-US" altLang="zh-CN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        </a:t>
                  </a:r>
                  <a:r>
                    <a:rPr lang="zh-CN" altLang="en-US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辅导员</a:t>
                  </a:r>
                  <a:endParaRPr lang="zh-CN" altLang="en-US" sz="18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endParaRPr>
                </a:p>
                <a:p>
                  <a:endParaRPr lang="zh-CN" altLang="en-US" sz="18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endParaRPr>
                </a:p>
                <a:p>
                  <a:r>
                    <a:rPr lang="en-US" altLang="zh-CN" sz="1800" b="1">
                      <a:solidFill>
                        <a:srgbClr val="005DA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  26</a:t>
                  </a:r>
                  <a:r>
                    <a:rPr lang="zh-CN" altLang="en-US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人</a:t>
                  </a:r>
                  <a:r>
                    <a:rPr lang="en-US" altLang="zh-CN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            </a:t>
                  </a:r>
                  <a:r>
                    <a:rPr lang="en-US" altLang="zh-CN" sz="1800" b="1">
                      <a:solidFill>
                        <a:srgbClr val="005DA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2</a:t>
                  </a:r>
                  <a:r>
                    <a:rPr lang="zh-CN" altLang="en-US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人</a:t>
                  </a:r>
                  <a:r>
                    <a:rPr lang="en-US" altLang="zh-CN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            </a:t>
                  </a:r>
                  <a:r>
                    <a:rPr lang="en-US" altLang="zh-CN" sz="1800" b="1">
                      <a:solidFill>
                        <a:srgbClr val="005DA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1</a:t>
                  </a:r>
                  <a:r>
                    <a:rPr lang="zh-CN" altLang="en-US" sz="18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人</a:t>
                  </a:r>
                  <a:endParaRPr lang="zh-CN" altLang="en-US" sz="18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000"/>
    </mc:Choice>
    <mc:Fallback>
      <p:transition spd="slow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接连接符 50"/>
          <p:cNvCxnSpPr/>
          <p:nvPr/>
        </p:nvCxnSpPr>
        <p:spPr>
          <a:xfrm>
            <a:off x="495300" y="524590"/>
            <a:ext cx="8143875" cy="0"/>
          </a:xfrm>
          <a:prstGeom prst="line">
            <a:avLst/>
          </a:prstGeom>
          <a:noFill/>
          <a:ln w="22225" cap="flat" cmpd="sng" algn="ctr">
            <a:solidFill>
              <a:srgbClr val="1C6299"/>
            </a:solidFill>
            <a:prstDash val="solid"/>
            <a:miter lim="800000"/>
          </a:ln>
          <a:effectLst/>
        </p:spPr>
      </p:cxn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3478" y="255524"/>
            <a:ext cx="278606" cy="49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32"/>
          <p:cNvSpPr>
            <a:spLocks noChangeArrowheads="1"/>
          </p:cNvSpPr>
          <p:nvPr/>
        </p:nvSpPr>
        <p:spPr bwMode="auto">
          <a:xfrm>
            <a:off x="675005" y="1203960"/>
            <a:ext cx="7964170" cy="195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marL="215900" indent="-342900" algn="just">
              <a:lnSpc>
                <a:spcPct val="220000"/>
              </a:lnSpc>
              <a:spcBef>
                <a:spcPts val="0"/>
              </a:spcBef>
              <a:buSzPct val="200000"/>
              <a:buFont typeface="Wingdings" panose="05000000000000000000" pitchFamily="2" charset="2"/>
              <a:buBlip>
                <a:blip r:embed="rId2"/>
              </a:buBlip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2023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r>
              <a:rPr lang="zh-CN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获批</a:t>
            </a:r>
            <a:r>
              <a:rPr sz="16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“物理学”一级学科博士点及“物理学”博士后科研流动站。</a:t>
            </a:r>
            <a:endParaRPr sz="1600" b="1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5900" indent="-342900" algn="just">
              <a:lnSpc>
                <a:spcPct val="220000"/>
              </a:lnSpc>
              <a:spcBef>
                <a:spcPts val="0"/>
              </a:spcBef>
              <a:buSzPct val="200000"/>
              <a:buFont typeface="Wingdings" panose="05000000000000000000" pitchFamily="2" charset="2"/>
              <a:buBlip>
                <a:blip r:embed="rId3"/>
              </a:buBlip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2023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sz="16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“新疆固态物理与器件”自治区重点实验室</a:t>
            </a:r>
            <a:r>
              <a:rPr lang="zh-CN" sz="16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通过自治区验收，验收结果为</a:t>
            </a:r>
            <a:r>
              <a:rPr lang="zh-CN" sz="16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良好</a:t>
            </a:r>
            <a:r>
              <a:rPr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5900" indent="-342900" algn="just">
              <a:lnSpc>
                <a:spcPct val="220000"/>
              </a:lnSpc>
              <a:spcBef>
                <a:spcPts val="0"/>
              </a:spcBef>
              <a:buSzPct val="200000"/>
              <a:buFont typeface="Wingdings" panose="05000000000000000000" pitchFamily="2" charset="2"/>
              <a:buBlip>
                <a:blip r:embed="rId2"/>
              </a:buBlip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2023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zh-CN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获批自治区级产学研联合培养研究生示范基地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588992" y="124001"/>
            <a:ext cx="4766212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（二） 科研平台建设 </a:t>
            </a:r>
            <a:r>
              <a:rPr lang="zh-CN" altLang="en-US" sz="20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（2021-2025）</a:t>
            </a:r>
            <a:endParaRPr lang="zh-CN" altLang="en-US" sz="2000" b="1" dirty="0">
              <a:solidFill>
                <a:srgbClr val="0071C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482074" y="4937737"/>
            <a:ext cx="3311525" cy="20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>
              <a:defRPr/>
            </a:pPr>
            <a:r>
              <a:rPr lang="en-US" altLang="zh-CN" sz="750" spc="3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School of Physics and Electronics, CSU</a:t>
            </a:r>
            <a:endParaRPr kumimoji="0" lang="zh-CN" altLang="en-US" sz="75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000"/>
    </mc:Choice>
    <mc:Fallback>
      <p:transition spd="slow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接连接符 50"/>
          <p:cNvCxnSpPr/>
          <p:nvPr/>
        </p:nvCxnSpPr>
        <p:spPr>
          <a:xfrm>
            <a:off x="495300" y="524590"/>
            <a:ext cx="8143875" cy="0"/>
          </a:xfrm>
          <a:prstGeom prst="line">
            <a:avLst/>
          </a:prstGeom>
          <a:noFill/>
          <a:ln w="22225" cap="flat" cmpd="sng" algn="ctr">
            <a:solidFill>
              <a:srgbClr val="1C6299"/>
            </a:solidFill>
            <a:prstDash val="solid"/>
            <a:miter lim="800000"/>
          </a:ln>
          <a:effectLst/>
        </p:spPr>
      </p:cxn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3478" y="255524"/>
            <a:ext cx="278606" cy="49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588992" y="124001"/>
            <a:ext cx="4766212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（三） 科学研究（2021-2025） </a:t>
            </a:r>
            <a:endParaRPr lang="zh-CN" altLang="en-US" sz="2000" b="1" dirty="0">
              <a:solidFill>
                <a:srgbClr val="0071C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9070" y="746760"/>
            <a:ext cx="8934450" cy="4396740"/>
            <a:chOff x="282" y="1176"/>
            <a:chExt cx="14070" cy="6924"/>
          </a:xfrm>
        </p:grpSpPr>
        <p:sp>
          <p:nvSpPr>
            <p:cNvPr id="29" name="文本框 28"/>
            <p:cNvSpPr txBox="1"/>
            <p:nvPr/>
          </p:nvSpPr>
          <p:spPr>
            <a:xfrm>
              <a:off x="8633" y="7776"/>
              <a:ext cx="5215" cy="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r">
                <a:defRPr/>
              </a:pPr>
              <a:r>
                <a:rPr lang="en-US" altLang="zh-CN" sz="750" spc="3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School of Physics and Electronics, CSU</a:t>
              </a:r>
              <a:endParaRPr kumimoji="0" lang="zh-CN" altLang="en-US" sz="75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908" y="1176"/>
              <a:ext cx="7445" cy="6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8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纵向项目</a:t>
              </a:r>
              <a:r>
                <a:rPr lang="en-US" altLang="zh-CN" sz="1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(国家级&amp;自治区级)</a:t>
              </a:r>
              <a:endParaRPr lang="en-US" altLang="zh-CN" sz="1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SzPct val="150000"/>
                <a:buBlip>
                  <a:blip r:embed="rId2"/>
                </a:buBlip>
              </a:pPr>
              <a:r>
                <a:rPr lang="en-US" altLang="zh-CN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</a:t>
              </a: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国家级项目</a:t>
              </a:r>
              <a:r>
                <a:rPr lang="en-US" altLang="zh-CN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(34</a:t>
              </a: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r>
                <a:rPr lang="en-US" altLang="zh-CN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)</a:t>
              </a:r>
              <a:endParaRPr lang="en-US" altLang="zh-CN"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国家自然科学基金专项基金项目</a:t>
              </a:r>
              <a:r>
                <a:rPr lang="en-US" altLang="zh-CN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-</a:t>
              </a:r>
              <a:r>
                <a:rPr lang="zh-CN" altLang="en-US" sz="1400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重点支持项目</a:t>
              </a:r>
              <a:r>
                <a:rPr lang="en-US" altLang="zh-CN" sz="1400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1400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endParaRPr lang="en-US" altLang="zh-CN" sz="1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国家自然科学基金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-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重大研究计划项目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子课题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endParaRPr lang="en-US" altLang="zh-CN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科技部项目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-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国家重点研发计划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-“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十四五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”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项目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子课题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项。</a:t>
              </a:r>
              <a:endParaRPr lang="zh-CN" altLang="en-US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科技部项目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-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国家科技重大专项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子课题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项。</a:t>
              </a:r>
              <a:endParaRPr lang="en-US" altLang="zh-CN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SzPct val="150000"/>
                <a:buBlip>
                  <a:blip r:embed="rId2"/>
                </a:buBlip>
              </a:pPr>
              <a:r>
                <a:rPr lang="en-US" altLang="zh-CN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</a:t>
              </a: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自治区级项目</a:t>
              </a:r>
              <a:r>
                <a:rPr lang="en-US" altLang="zh-CN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(70</a:t>
              </a: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r>
                <a:rPr lang="en-US" altLang="zh-CN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)</a:t>
              </a:r>
              <a:endParaRPr lang="en-US" altLang="zh-CN"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u"/>
              </a:pP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自治区科技计划项目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-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重点研发专项子课题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2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endParaRPr lang="en-US" altLang="zh-CN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u"/>
              </a:pP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自治区科技计划项目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-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重大科技专项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子课题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endParaRPr lang="en-US" altLang="zh-CN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u"/>
              </a:pP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自治区自然科学基金项目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-</a:t>
              </a: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重点项目</a:t>
              </a:r>
              <a:r>
                <a:rPr lang="en-US" altLang="zh-CN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endParaRPr lang="en-US" altLang="zh-CN" sz="1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u"/>
              </a:pP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自治区自然科学基金项目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-</a:t>
              </a: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杰出青年项目</a:t>
              </a:r>
              <a:r>
                <a:rPr lang="en-US" altLang="zh-CN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endParaRPr lang="en-US" altLang="zh-CN" sz="1400" b="1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u"/>
              </a:pP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自治区科技计划项目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-</a:t>
              </a: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天山创新团队计划</a:t>
              </a:r>
              <a:r>
                <a:rPr lang="en-US" altLang="zh-CN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1</a:t>
              </a: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endParaRPr lang="zh-CN" altLang="en-US" sz="1400" b="1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u"/>
              </a:pPr>
              <a:r>
                <a:rPr lang="en-US" altLang="zh-CN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“</a:t>
              </a: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天山英才</a:t>
              </a:r>
              <a:r>
                <a:rPr lang="en-US" altLang="zh-CN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” </a:t>
              </a: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计划项目</a:t>
              </a:r>
              <a:r>
                <a:rPr lang="en-US" altLang="zh-CN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6</a:t>
              </a:r>
              <a:r>
                <a:rPr lang="zh-CN" altLang="en-US" sz="1400" b="1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(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领军人才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项，拔尖人才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4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项青年托举人才</a:t>
              </a:r>
              <a:r>
                <a:rPr lang="en-US" altLang="zh-CN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14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</a:t>
              </a:r>
              <a:r>
                <a:rPr lang="en-US" altLang="zh-CN" sz="14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)</a:t>
              </a:r>
              <a:endParaRPr lang="en-US" altLang="zh-CN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82" y="1442"/>
              <a:ext cx="6464" cy="6464"/>
              <a:chOff x="282" y="1442"/>
              <a:chExt cx="6464" cy="6464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282" y="1442"/>
                <a:ext cx="6464" cy="6464"/>
              </a:xfrm>
              <a:prstGeom prst="rect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</a:ln>
            </p:spPr>
            <p:style>
              <a:lnRef idx="0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506" y="1896"/>
                <a:ext cx="5776" cy="5719"/>
                <a:chOff x="506" y="1896"/>
                <a:chExt cx="5776" cy="5719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506" y="1896"/>
                  <a:ext cx="5213" cy="1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indent="0">
                    <a:buSzPct val="250000"/>
                    <a:buBlip>
                      <a:blip r:embed="rId3"/>
                    </a:buBlip>
                  </a:pPr>
                  <a:r>
                    <a:rPr lang="en-US" altLang="zh-CN" sz="20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  </a:t>
                  </a:r>
                  <a:r>
                    <a:rPr lang="zh-CN" altLang="en-US" sz="20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总项目数：</a:t>
                  </a:r>
                  <a:r>
                    <a:rPr lang="en-US" altLang="zh-CN" sz="2000" b="1">
                      <a:solidFill>
                        <a:srgbClr val="0071C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177</a:t>
                  </a:r>
                  <a:r>
                    <a:rPr lang="zh-CN" altLang="en-US" sz="2000" b="1">
                      <a:solidFill>
                        <a:srgbClr val="0071C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项</a:t>
                  </a:r>
                  <a:endParaRPr lang="zh-CN" altLang="en-US" sz="20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endParaRPr>
                </a:p>
                <a:p>
                  <a:endParaRPr lang="zh-CN" altLang="en-US" sz="2000" b="1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endParaRPr>
                </a:p>
                <a:p>
                  <a:pPr indent="0">
                    <a:buSzPct val="250000"/>
                    <a:buBlip>
                      <a:blip r:embed="rId4"/>
                    </a:buBlip>
                  </a:pPr>
                  <a:r>
                    <a:rPr lang="en-US" altLang="zh-CN" sz="20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 </a:t>
                  </a:r>
                  <a:r>
                    <a:rPr lang="zh-CN" altLang="en-US" sz="2000" b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总经费：</a:t>
                  </a:r>
                  <a:r>
                    <a:rPr lang="en-US" altLang="zh-CN" sz="2000" b="1">
                      <a:solidFill>
                        <a:srgbClr val="7030A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5024.624</a:t>
                  </a:r>
                  <a:r>
                    <a:rPr lang="zh-CN" altLang="en-US" sz="2000" b="1">
                      <a:solidFill>
                        <a:srgbClr val="7030A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rPr>
                    <a:t>万</a:t>
                  </a:r>
                  <a:endParaRPr lang="zh-CN" altLang="en-US" sz="2000" b="1">
                    <a:solidFill>
                      <a:srgbClr val="7030A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endParaRPr>
                </a:p>
              </p:txBody>
            </p:sp>
            <p:pic>
              <p:nvPicPr>
                <p:cNvPr id="9" name="图片 8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36" y="4163"/>
                  <a:ext cx="5546" cy="3453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3000">
        <p:fade/>
      </p:transition>
    </mc:Choice>
    <mc:Fallback>
      <p:transition spd="med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3478" y="255524"/>
            <a:ext cx="278606" cy="49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588992" y="124001"/>
            <a:ext cx="4766212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b="1" dirty="0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（三） 科学研究（2021-2025） </a:t>
            </a:r>
            <a:endParaRPr lang="zh-CN" altLang="en-US" sz="2000" b="1" dirty="0">
              <a:solidFill>
                <a:srgbClr val="0071C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58565" y="4939665"/>
            <a:ext cx="3311525" cy="4032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>
              <a:defRPr/>
            </a:pPr>
            <a:r>
              <a:rPr lang="en-US" altLang="zh-CN" sz="750" spc="3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School of Physics and Electronics, CSU</a:t>
            </a:r>
            <a:endParaRPr kumimoji="0" lang="zh-CN" altLang="en-US" sz="75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51460" y="524510"/>
            <a:ext cx="8601710" cy="4138930"/>
            <a:chOff x="396" y="826"/>
            <a:chExt cx="13546" cy="6518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780" y="826"/>
              <a:ext cx="12825" cy="0"/>
            </a:xfrm>
            <a:prstGeom prst="line">
              <a:avLst/>
            </a:prstGeom>
            <a:noFill/>
            <a:ln w="22225" cap="flat" cmpd="sng" algn="ctr">
              <a:solidFill>
                <a:srgbClr val="1C6299"/>
              </a:solidFill>
              <a:prstDash val="solid"/>
              <a:miter lim="800000"/>
            </a:ln>
            <a:effectLst/>
          </p:spPr>
        </p:cxnSp>
        <p:grpSp>
          <p:nvGrpSpPr>
            <p:cNvPr id="5" name="组合 4"/>
            <p:cNvGrpSpPr/>
            <p:nvPr/>
          </p:nvGrpSpPr>
          <p:grpSpPr>
            <a:xfrm>
              <a:off x="396" y="5010"/>
              <a:ext cx="13272" cy="2335"/>
              <a:chOff x="396" y="5010"/>
              <a:chExt cx="13272" cy="2335"/>
            </a:xfrm>
          </p:grpSpPr>
          <p:pic>
            <p:nvPicPr>
              <p:cNvPr id="10" name="图片 9" descr="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973" y="5010"/>
                <a:ext cx="6695" cy="2335"/>
              </a:xfrm>
              <a:prstGeom prst="rect">
                <a:avLst/>
              </a:prstGeom>
            </p:spPr>
          </p:pic>
          <p:pic>
            <p:nvPicPr>
              <p:cNvPr id="12" name="图片 11" descr="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6" y="5010"/>
                <a:ext cx="6361" cy="2101"/>
              </a:xfrm>
              <a:prstGeom prst="rect">
                <a:avLst/>
              </a:prstGeom>
            </p:spPr>
          </p:pic>
        </p:grpSp>
        <p:pic>
          <p:nvPicPr>
            <p:cNvPr id="6" name="图片 5" descr="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6" y="1101"/>
              <a:ext cx="6341" cy="382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1530" y="3662"/>
              <a:ext cx="4294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 Storage Materials,</a:t>
              </a:r>
              <a:endPara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1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Adv.Funct.Mater., etc.: 16</a:t>
              </a:r>
              <a:r>
                <a:rPr lang="zh-CN" altLang="en-US" sz="1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篇</a:t>
              </a:r>
              <a:r>
                <a:rPr lang="en-US" altLang="zh-CN" sz="1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(IF&gt;10)</a:t>
              </a:r>
              <a:endPara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625" y="4343"/>
              <a:ext cx="4294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Physical Review A-D: 30</a:t>
              </a:r>
              <a:r>
                <a:rPr lang="zh-CN" altLang="en-US" sz="1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篇</a:t>
              </a:r>
              <a:endParaRPr lang="zh-CN" alt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3" name="图片 12" descr="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60" y="964"/>
              <a:ext cx="7083" cy="3908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7653" y="2689"/>
              <a:ext cx="3300" cy="20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171450" indent="-171450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en-US" altLang="zh-CN" sz="1200" b="1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Physical Review A  2</a:t>
              </a:r>
              <a:r>
                <a:rPr lang="zh-CN" altLang="en-US" sz="1200" b="1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篇</a:t>
              </a:r>
              <a:endParaRPr lang="zh-CN" alt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indent="-171450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en-US" altLang="zh-CN" sz="1200" b="1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 </a:t>
              </a:r>
              <a:r>
                <a:rPr lang="en-US" altLang="zh-CN" sz="1200" b="1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Physical Review B  8</a:t>
              </a:r>
              <a:r>
                <a:rPr lang="zh-CN" altLang="en-US" sz="1200" b="1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篇</a:t>
              </a:r>
              <a:endParaRPr lang="zh-CN" altLang="en-US" sz="12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  <a:p>
              <a:pPr marL="171450" indent="-171450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en-US" altLang="zh-CN" sz="1200" b="1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Physical Review C  1</a:t>
              </a:r>
              <a:r>
                <a:rPr lang="zh-CN" altLang="en-US" sz="1200" b="1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篇</a:t>
              </a:r>
              <a:endParaRPr lang="zh-CN" altLang="en-US" sz="12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  <a:p>
              <a:pPr marL="171450" indent="-171450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en-US" altLang="zh-CN" sz="1200" b="1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Physical Review D  19</a:t>
              </a:r>
              <a:r>
                <a:rPr lang="zh-CN" altLang="en-US" sz="1200" b="1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篇</a:t>
              </a:r>
              <a:endParaRPr lang="zh-CN" altLang="en-US" sz="12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  <a:p>
              <a:endParaRPr lang="zh-CN" altLang="en-US" sz="12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880" y="2122"/>
              <a:ext cx="3300" cy="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indent="0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None/>
              </a:pPr>
              <a:r>
                <a:rPr lang="en-US" altLang="zh-CN" sz="1400" b="1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PR</a:t>
              </a:r>
              <a:r>
                <a:rPr lang="zh-CN" altLang="en-US" sz="1400" b="1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系列：</a:t>
              </a:r>
              <a:r>
                <a:rPr lang="en-US" altLang="zh-CN" sz="1400" b="1">
                  <a:solidFill>
                    <a:srgbClr val="0071C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30</a:t>
              </a:r>
              <a:r>
                <a:rPr lang="zh-CN" altLang="en-US" sz="1400" b="1">
                  <a:solidFill>
                    <a:srgbClr val="0071C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篇</a:t>
              </a:r>
              <a:endParaRPr lang="zh-CN" altLang="en-US" sz="1400" b="1">
                <a:solidFill>
                  <a:srgbClr val="0071C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3000">
        <p:fade/>
      </p:transition>
    </mc:Choice>
    <mc:Fallback>
      <p:transition spd="med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5" b="19587"/>
          <a:stretch>
            <a:fillRect/>
          </a:stretch>
        </p:blipFill>
        <p:spPr>
          <a:xfrm>
            <a:off x="0" y="1313"/>
            <a:ext cx="9144000" cy="5142013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"/>
            <a:ext cx="9143365" cy="513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188085" y="1570673"/>
            <a:ext cx="6744335" cy="953135"/>
          </a:xfrm>
          <a:prstGeom prst="rect">
            <a:avLst/>
          </a:prstGeom>
          <a:noFill/>
        </p:spPr>
        <p:txBody>
          <a:bodyPr wrap="square" lIns="68568" tIns="34284" rIns="68568" bIns="34284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谢谢大家！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3" name="图片 12" descr="C:/Users/lgl/AppData/Local/Temp/kaimatting/20201223220905/output_aiMatting_20201223220909.pngoutput_aiMatting_2020122322090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07375" y="51435"/>
            <a:ext cx="755650" cy="756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440.5291338582676,&quot;width&quot;:1438.171653543307}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COMMONDATA" val="eyJoZGlkIjoiMzgyM2I0YTkzM2NmZDY1NjBjMmQzMGY3YzQ3OGQ4ZGYifQ=="/>
  <p:tag name="KSO_WPP_MARK_KEY" val="706e3faf-00e0-4b2a-b993-e1df9b79c4b6"/>
  <p:tag name="commondata" val="eyJoZGlkIjoiZDM3NjJiNWVlNzExMDdhNTE2NTlmNTE5Mzc5ZmYyODE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1117</Words>
  <Application>WPS 演示</Application>
  <PresentationFormat>全屏显示(16:9)</PresentationFormat>
  <Paragraphs>73</Paragraphs>
  <Slides>6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微软雅黑</vt:lpstr>
      <vt:lpstr>Wingdings</vt:lpstr>
      <vt:lpstr>Arial Unicode MS</vt:lpstr>
      <vt:lpstr>Calibri</vt:lpstr>
      <vt:lpstr>方正黑体_GBK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窦巧娅</cp:lastModifiedBy>
  <cp:revision>480</cp:revision>
  <dcterms:created xsi:type="dcterms:W3CDTF">2021-01-27T03:29:00Z</dcterms:created>
  <dcterms:modified xsi:type="dcterms:W3CDTF">2026-01-04T07:30:08Z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2052-12.8.2.21555</vt:lpwstr>
  </property>
  <property fmtid="{D5CDD505-2E9C-101B-9397-08002B2CF9AE}" pid="3" name="ICV">
    <vt:lpwstr>7AA1CE0638524264B144989E7DE1C4C1_13</vt:lpwstr>
  </property>
</Properties>
</file>